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1" r:id="rId6"/>
    <p:sldId id="262" r:id="rId7"/>
    <p:sldId id="263" r:id="rId8"/>
    <p:sldId id="258" r:id="rId9"/>
    <p:sldId id="264" r:id="rId10"/>
    <p:sldId id="27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5" r:id="rId24"/>
    <p:sldId id="259" r:id="rId25"/>
    <p:sldId id="260" r:id="rId26"/>
    <p:sldId id="279" r:id="rId2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48" autoAdjust="0"/>
  </p:normalViewPr>
  <p:slideViewPr>
    <p:cSldViewPr snapToGrid="0">
      <p:cViewPr varScale="1">
        <p:scale>
          <a:sx n="100" d="100"/>
          <a:sy n="100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7/3/20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7/3/20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94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059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7/3/20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murderaccountability/homicide-reports" TargetMode="External"/><Relationship Id="rId5" Type="http://schemas.openxmlformats.org/officeDocument/2006/relationships/hyperlink" Target="https://www.researchgate.net/publication/247827058_Serial_Killers_Offender's_Relationship_to_the_Victim_and_Selected_Demographics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26514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3ED945-7971-4C26-9F2F-2C7E68F6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03" y="655638"/>
            <a:ext cx="5671269" cy="377598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904571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rgbClr val="7CEBFF"/>
                </a:solidFill>
              </a:rPr>
              <a:t>Data analysis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46F8D2-F386-45D6-9B1E-93482AE7F870}"/>
              </a:ext>
            </a:extLst>
          </p:cNvPr>
          <p:cNvSpPr/>
          <p:nvPr/>
        </p:nvSpPr>
        <p:spPr>
          <a:xfrm>
            <a:off x="734883" y="738010"/>
            <a:ext cx="202395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CEBFF"/>
                </a:solidFill>
              </a:rPr>
              <a:t>Team 5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Alejandro González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Andrés Gutiérrez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Mauricio Arroyo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21" y="5028750"/>
            <a:ext cx="10993549" cy="895244"/>
          </a:xfrm>
        </p:spPr>
        <p:txBody>
          <a:bodyPr rtlCol="0">
            <a:noAutofit/>
          </a:bodyPr>
          <a:lstStyle/>
          <a:p>
            <a:pPr algn="r"/>
            <a:r>
              <a:rPr lang="en-US" sz="4500" dirty="0">
                <a:solidFill>
                  <a:schemeClr val="bg1"/>
                </a:solidFill>
              </a:rPr>
              <a:t>Finding a serial killer,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Homicide</a:t>
            </a:r>
            <a:r>
              <a:rPr lang="es-ES" sz="4500" dirty="0">
                <a:solidFill>
                  <a:schemeClr val="bg1"/>
                </a:solidFill>
              </a:rPr>
              <a:t> </a:t>
            </a:r>
            <a:r>
              <a:rPr lang="en-US" sz="4500" dirty="0">
                <a:solidFill>
                  <a:schemeClr val="bg1"/>
                </a:solidFill>
              </a:rPr>
              <a:t>reports in the USA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s-ES" sz="4500" dirty="0">
                <a:solidFill>
                  <a:schemeClr val="bg1"/>
                </a:solidFill>
              </a:rPr>
              <a:t> 1980 – 2014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3-  Checking possible Outliers, and removing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8358-537B-B44A-AAAB-985BED1C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94" y="2439432"/>
            <a:ext cx="7544124" cy="42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4- Check percentages of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AC849-6BC6-6D49-9C61-B80216EE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9" y="2791542"/>
            <a:ext cx="10437322" cy="37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8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5- Ages with removed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601D7-68C0-DC48-840D-74F87127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439432"/>
            <a:ext cx="7613650" cy="4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6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E33D8-F56C-1542-B307-30BB8D27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0" y="2515192"/>
            <a:ext cx="10485870" cy="3613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76287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Preferred Weapon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31022-5B78-964A-9E44-512C7360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81" y="2791542"/>
            <a:ext cx="24003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63547-9FFB-B643-BD9F-D1878C5C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93" y="2439432"/>
            <a:ext cx="4241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Perpetrator Sex, and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3EA0-0236-0142-8147-FD0F62CF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64542"/>
            <a:ext cx="26035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539C0-7584-3645-A7C1-B69AC727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1" y="4287058"/>
            <a:ext cx="3035300" cy="193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C4F68-2D2F-BC47-90FE-4746C40A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0" y="2491264"/>
            <a:ext cx="5118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1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Perpetrator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DAC3F-FAE4-6746-8441-DF1D1EE3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1" y="3155835"/>
            <a:ext cx="27178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B6210-875E-D643-B706-79252F4C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14" y="2267466"/>
            <a:ext cx="4999069" cy="42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8AD3D-71EC-AD46-BBE8-DD46B678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1" y="3429000"/>
            <a:ext cx="2159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1671A-2C57-5B4F-A342-063075D7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357301"/>
            <a:ext cx="4286250" cy="37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FA82E-7151-314A-AA6D-C3B1A33C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2" y="3275569"/>
            <a:ext cx="37592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D8496-6139-434E-B709-4A4DAE7E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50" y="2439432"/>
            <a:ext cx="5405495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2076-7AAE-B440-8090-B78991C2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86050"/>
            <a:ext cx="22479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34247-F097-584E-8E0C-573FA2E6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225691"/>
            <a:ext cx="4705350" cy="41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r>
              <a:rPr lang="en-US" dirty="0"/>
              <a:t>Hypothesis</a:t>
            </a:r>
            <a:endParaRPr lang="es-ES" dirty="0">
              <a:solidFill>
                <a:srgbClr val="FFFE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934384-69E3-4D76-94A9-0B88EEFC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2" y="2463042"/>
            <a:ext cx="4124325" cy="248602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40137C8-68B1-476D-A68D-98DB54BEDCB5}"/>
              </a:ext>
            </a:extLst>
          </p:cNvPr>
          <p:cNvSpPr/>
          <p:nvPr/>
        </p:nvSpPr>
        <p:spPr>
          <a:xfrm>
            <a:off x="581192" y="991465"/>
            <a:ext cx="67472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800" dirty="0"/>
              <a:t>In the United States, the majority of serial killers are white males, usually in their late 20s to early 40s.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D2C33-AC64-43F9-AAAD-46AA9B3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questions</a:t>
            </a:r>
          </a:p>
        </p:txBody>
      </p:sp>
      <p:pic>
        <p:nvPicPr>
          <p:cNvPr id="1026" name="Picture 2" descr="Resultado de imagen para unknown killer">
            <a:extLst>
              <a:ext uri="{FF2B5EF4-FFF2-40B4-BE49-F238E27FC236}">
                <a16:creationId xmlns:a16="http://schemas.microsoft.com/office/drawing/2014/main" id="{63824DC8-FAB8-44AB-B475-2D03853F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39" y="3429000"/>
            <a:ext cx="5571803" cy="31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6">
            <a:extLst>
              <a:ext uri="{FF2B5EF4-FFF2-40B4-BE49-F238E27FC236}">
                <a16:creationId xmlns:a16="http://schemas.microsoft.com/office/drawing/2014/main" id="{96ED2557-B0EE-2148-8952-7CD155D3FF7F}"/>
              </a:ext>
            </a:extLst>
          </p:cNvPr>
          <p:cNvSpPr txBox="1"/>
          <p:nvPr/>
        </p:nvSpPr>
        <p:spPr>
          <a:xfrm>
            <a:off x="581191" y="2167980"/>
            <a:ext cx="5514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¿What is the preferred weapon of choice per state?</a:t>
            </a:r>
          </a:p>
          <a:p>
            <a:endParaRPr lang="en-US" dirty="0"/>
          </a:p>
          <a:p>
            <a:r>
              <a:rPr lang="en-US" dirty="0"/>
              <a:t>¿What are the possible profiles for serial killers per state?</a:t>
            </a:r>
          </a:p>
          <a:p>
            <a:endParaRPr lang="en-US" dirty="0"/>
          </a:p>
          <a:p>
            <a:r>
              <a:rPr lang="en-US" dirty="0"/>
              <a:t>¿Are the serial killers white, male on their 20s-30s whom kill intra-race?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2065136-A27F-4B78-A298-15037444F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" b="1039"/>
          <a:stretch/>
        </p:blipFill>
        <p:spPr>
          <a:xfrm>
            <a:off x="5614595" y="4152819"/>
            <a:ext cx="3703320" cy="2588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Post MORTEM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E492DC-E74F-42A9-B982-33031009EEC2}"/>
              </a:ext>
            </a:extLst>
          </p:cNvPr>
          <p:cNvSpPr txBox="1"/>
          <p:nvPr/>
        </p:nvSpPr>
        <p:spPr>
          <a:xfrm>
            <a:off x="438068" y="1821234"/>
            <a:ext cx="5176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Difficulty was found in profiling the killers by city due to the large number of cities available in the data set.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Most victims came out males, we expected females.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Possible to make a classifier.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Further the profile researcher in periods of murders.</a:t>
            </a: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bg2"/>
                </a:solidFill>
              </a:rPr>
              <a:t>Alejandro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r>
              <a:rPr lang="es-ES" dirty="0">
                <a:solidFill>
                  <a:schemeClr val="bg2"/>
                </a:solidFill>
              </a:rPr>
              <a:t>Andrés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r>
              <a:rPr lang="es-ES" dirty="0">
                <a:solidFill>
                  <a:schemeClr val="bg2"/>
                </a:solidFill>
              </a:rPr>
              <a:t>Mauricio 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065136-A27F-4B78-A298-15037444F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" b="1039"/>
          <a:stretch/>
        </p:blipFill>
        <p:spPr>
          <a:xfrm>
            <a:off x="5614595" y="4152819"/>
            <a:ext cx="3703320" cy="2588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Reference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E492DC-E74F-42A9-B982-33031009EEC2}"/>
              </a:ext>
            </a:extLst>
          </p:cNvPr>
          <p:cNvSpPr txBox="1"/>
          <p:nvPr/>
        </p:nvSpPr>
        <p:spPr>
          <a:xfrm>
            <a:off x="871370" y="2345635"/>
            <a:ext cx="6443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Pakhomou</a:t>
            </a:r>
            <a:r>
              <a:rPr lang="en-US" dirty="0">
                <a:solidFill>
                  <a:schemeClr val="bg1"/>
                </a:solidFill>
              </a:rPr>
              <a:t>, S.-M. (2004, November). Serial Killers: Offender's Relationship to the Victim and Selected Demographics. Retrieved March 5, 2020, from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https://www.researchgate.net/publication/247827058_Serial_Killers_Offender's_Relationship_to_the_Victim_and_Selected_Demographics</a:t>
            </a:r>
            <a:endParaRPr lang="en-US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Project, M. A. (2017, February 10). Homicide Reports, 1980-2014. Retrieved March 1, 2020, from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https://www.kaggle.com/murderaccountability/homicide-reports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7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83406-B242-4640-8019-C52ABDA2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serial killer?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7C5237-C0F1-4FB7-A67C-561F69F8B08A}"/>
              </a:ext>
            </a:extLst>
          </p:cNvPr>
          <p:cNvSpPr txBox="1"/>
          <p:nvPr/>
        </p:nvSpPr>
        <p:spPr>
          <a:xfrm>
            <a:off x="581192" y="2185526"/>
            <a:ext cx="617741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2300" dirty="0"/>
              <a:t>According to the Federal Bureau of Investigation (FBI), a serial killer is someone who commits at least three murders over more than a month with an emotional cooling off period in between.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416700-1A6C-4277-9F2F-2B93CF51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7" y="2596340"/>
            <a:ext cx="4693173" cy="31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77B5A-84ED-43F0-8266-DC52A1AB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8F57D1-D42D-4CE3-A1FF-8E2D7E9AE395}"/>
              </a:ext>
            </a:extLst>
          </p:cNvPr>
          <p:cNvSpPr txBox="1"/>
          <p:nvPr/>
        </p:nvSpPr>
        <p:spPr>
          <a:xfrm>
            <a:off x="6599583" y="2036330"/>
            <a:ext cx="50112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age.</a:t>
            </a:r>
          </a:p>
          <a:p>
            <a:pPr algn="just"/>
            <a:endParaRPr lang="en-US" sz="4400" dirty="0">
              <a:solidFill>
                <a:schemeClr val="accent1"/>
              </a:solidFill>
            </a:endParaRPr>
          </a:p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gender.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race.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977568-28CB-40BB-996F-E4F60802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8" y="2036330"/>
            <a:ext cx="5487716" cy="41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n-US" dirty="0"/>
              <a:t>source</a:t>
            </a:r>
          </a:p>
        </p:txBody>
      </p:sp>
      <p:pic>
        <p:nvPicPr>
          <p:cNvPr id="11" name="Marcador de posición de contenido 4" descr="Gráfico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98BC2D-79AC-4625-959B-C73741046D7F}"/>
              </a:ext>
            </a:extLst>
          </p:cNvPr>
          <p:cNvSpPr txBox="1"/>
          <p:nvPr/>
        </p:nvSpPr>
        <p:spPr>
          <a:xfrm>
            <a:off x="6096000" y="2231480"/>
            <a:ext cx="5514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project we work on a dataset published on </a:t>
            </a:r>
            <a:r>
              <a:rPr lang="en-US" b="1" dirty="0"/>
              <a:t>Kaggle.com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an specialized platform in data analysis.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dataset is based o</a:t>
            </a:r>
            <a:r>
              <a:rPr lang="es-ES" dirty="0"/>
              <a:t>n data </a:t>
            </a:r>
            <a:r>
              <a:rPr lang="en-US" dirty="0"/>
              <a:t>collected</a:t>
            </a:r>
            <a:r>
              <a:rPr lang="es-ES" dirty="0"/>
              <a:t> </a:t>
            </a:r>
            <a:r>
              <a:rPr lang="en-US" dirty="0"/>
              <a:t>by </a:t>
            </a:r>
            <a:r>
              <a:rPr lang="en-US" b="1" dirty="0"/>
              <a:t>The Murder Accountability Project</a:t>
            </a:r>
            <a:r>
              <a:rPr lang="en-US" dirty="0"/>
              <a:t>, the most complete database of homicides in the United States currently available.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13EC42-33F9-4699-B1B0-97C89EA3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134" y="4044156"/>
            <a:ext cx="4476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63391-4104-444D-A911-4FE2ADDD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 of choice by state (Heatmap)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5DE5C7-03FB-498D-A758-3AEC8B1A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72" y="2150943"/>
            <a:ext cx="3354703" cy="12612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0B3F559-4B0F-4C41-9BE8-7739D9354AAE}"/>
              </a:ext>
            </a:extLst>
          </p:cNvPr>
          <p:cNvSpPr txBox="1"/>
          <p:nvPr/>
        </p:nvSpPr>
        <p:spPr>
          <a:xfrm>
            <a:off x="4691562" y="3564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Drowning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0A4224-888C-4DD6-9BAD-19E9110C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5" y="2150944"/>
            <a:ext cx="2655473" cy="12612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00A1E1-4929-42BB-AD9B-532A8FAC77DD}"/>
              </a:ext>
            </a:extLst>
          </p:cNvPr>
          <p:cNvSpPr txBox="1"/>
          <p:nvPr/>
        </p:nvSpPr>
        <p:spPr>
          <a:xfrm>
            <a:off x="1380084" y="356460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Blunt object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D54FAF-E86D-41DA-BABB-F2BC2973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956" y="2150943"/>
            <a:ext cx="2303033" cy="12612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959E4DA-E878-4636-B41C-53738025D487}"/>
              </a:ext>
            </a:extLst>
          </p:cNvPr>
          <p:cNvSpPr txBox="1"/>
          <p:nvPr/>
        </p:nvSpPr>
        <p:spPr>
          <a:xfrm>
            <a:off x="7802443" y="356460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B313EB-E15F-4AF7-8877-5DEBEC96E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72" y="4309677"/>
            <a:ext cx="2748487" cy="146533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47FA8D3-BDCA-4AEE-8AAC-26C6EF64D080}"/>
              </a:ext>
            </a:extLst>
          </p:cNvPr>
          <p:cNvSpPr txBox="1"/>
          <p:nvPr/>
        </p:nvSpPr>
        <p:spPr>
          <a:xfrm>
            <a:off x="1585172" y="5856470"/>
            <a:ext cx="90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Firearm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36D281D-3C3B-4786-B5BD-902F9665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097" y="4305968"/>
            <a:ext cx="2808903" cy="14653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F0C1D9E-8688-4C48-8CBB-7883E5ECB0DD}"/>
              </a:ext>
            </a:extLst>
          </p:cNvPr>
          <p:cNvSpPr txBox="1"/>
          <p:nvPr/>
        </p:nvSpPr>
        <p:spPr>
          <a:xfrm>
            <a:off x="4091862" y="586672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Handgun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983BB1-6C57-4DFD-8D50-DCA756D14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178" y="2111120"/>
            <a:ext cx="2388620" cy="127805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7CCB5E0-7F51-434A-B3AE-1B7033A0C5BC}"/>
              </a:ext>
            </a:extLst>
          </p:cNvPr>
          <p:cNvSpPr txBox="1"/>
          <p:nvPr/>
        </p:nvSpPr>
        <p:spPr>
          <a:xfrm>
            <a:off x="10245196" y="3486225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EED8432-9CC0-49C7-AEAD-7E70904BA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432" y="4305968"/>
            <a:ext cx="2749011" cy="146533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D834B1A8-BB50-47FF-A1BE-14BA3376E3D6}"/>
              </a:ext>
            </a:extLst>
          </p:cNvPr>
          <p:cNvSpPr txBox="1"/>
          <p:nvPr/>
        </p:nvSpPr>
        <p:spPr>
          <a:xfrm>
            <a:off x="7207408" y="58564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Rifle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F997F8A-911B-4734-B6E4-39057D01B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477" y="4305969"/>
            <a:ext cx="2957224" cy="146533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55A42AA-853D-4870-960E-6B117C486610}"/>
              </a:ext>
            </a:extLst>
          </p:cNvPr>
          <p:cNvSpPr txBox="1"/>
          <p:nvPr/>
        </p:nvSpPr>
        <p:spPr>
          <a:xfrm>
            <a:off x="9816497" y="585238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Strangulation</a:t>
            </a:r>
          </a:p>
        </p:txBody>
      </p:sp>
    </p:spTree>
    <p:extLst>
      <p:ext uri="{BB962C8B-B14F-4D97-AF65-F5344CB8AC3E}">
        <p14:creationId xmlns:p14="http://schemas.microsoft.com/office/powerpoint/2010/main" val="397901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FD7DF-071E-8044-B838-7C396F7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56" y="2184400"/>
            <a:ext cx="7520448" cy="44323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95C0635-FD6E-2646-ABC4-E383B73173A2}"/>
              </a:ext>
            </a:extLst>
          </p:cNvPr>
          <p:cNvSpPr/>
          <p:nvPr/>
        </p:nvSpPr>
        <p:spPr>
          <a:xfrm>
            <a:off x="2057400" y="5080000"/>
            <a:ext cx="7199530" cy="59690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4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32BC1-B253-6345-8C96-DEA3B966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563772"/>
            <a:ext cx="11029616" cy="3935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15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200353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52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2-  Feasibility to profile serial killers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96385-FA4D-A546-8A49-CAF3A40C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596249"/>
            <a:ext cx="10787269" cy="39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{51491DC6-B000-4274-AB94-556D2EABC7A7}tf33568355</Template>
  <TotalTime>0</TotalTime>
  <Words>494</Words>
  <Application>Microsoft Macintosh PowerPoint</Application>
  <PresentationFormat>Widescreen</PresentationFormat>
  <Paragraphs>92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Wingdings 2</vt:lpstr>
      <vt:lpstr>Dividendo</vt:lpstr>
      <vt:lpstr>Finding a serial killer, Homicide reports in the USA  1980 – 2014</vt:lpstr>
      <vt:lpstr>Hypothesis</vt:lpstr>
      <vt:lpstr>What is a serial killer?</vt:lpstr>
      <vt:lpstr>Questions</vt:lpstr>
      <vt:lpstr>Data source</vt:lpstr>
      <vt:lpstr>Weapon of choice by state (Heatmap)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 questions</vt:lpstr>
      <vt:lpstr>Post MORTEM</vt:lpstr>
      <vt:lpstr>Gracias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2020-02-29T16:51:55Z</dcterms:created>
  <dcterms:modified xsi:type="dcterms:W3CDTF">2020-03-07T15:12:41Z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